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19A93-E3E8-4897-B455-ED339575CB4C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6B03-5C51-4DF7-8937-5E57F9557E5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001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19A93-E3E8-4897-B455-ED339575CB4C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6B03-5C51-4DF7-8937-5E57F9557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6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19A93-E3E8-4897-B455-ED339575CB4C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6B03-5C51-4DF7-8937-5E57F9557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989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19A93-E3E8-4897-B455-ED339575CB4C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6B03-5C51-4DF7-8937-5E57F9557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525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19A93-E3E8-4897-B455-ED339575CB4C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6B03-5C51-4DF7-8937-5E57F9557E5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1307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19A93-E3E8-4897-B455-ED339575CB4C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6B03-5C51-4DF7-8937-5E57F9557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348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19A93-E3E8-4897-B455-ED339575CB4C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6B03-5C51-4DF7-8937-5E57F9557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790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19A93-E3E8-4897-B455-ED339575CB4C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6B03-5C51-4DF7-8937-5E57F9557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850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19A93-E3E8-4897-B455-ED339575CB4C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6B03-5C51-4DF7-8937-5E57F9557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89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DC19A93-E3E8-4897-B455-ED339575CB4C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DA6B03-5C51-4DF7-8937-5E57F9557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934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19A93-E3E8-4897-B455-ED339575CB4C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6B03-5C51-4DF7-8937-5E57F9557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036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DC19A93-E3E8-4897-B455-ED339575CB4C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4DA6B03-5C51-4DF7-8937-5E57F9557E5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2010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09D94-86DF-49D7-86F8-EDF2313629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Officer Wellness	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D1C770-148C-4BFA-A8C1-25FA83B103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Robert Thrasher</a:t>
            </a:r>
          </a:p>
          <a:p>
            <a:r>
              <a:rPr lang="en-US" dirty="0"/>
              <a:t>Emma Reilly</a:t>
            </a:r>
          </a:p>
        </p:txBody>
      </p:sp>
    </p:spTree>
    <p:extLst>
      <p:ext uri="{BB962C8B-B14F-4D97-AF65-F5344CB8AC3E}">
        <p14:creationId xmlns:p14="http://schemas.microsoft.com/office/powerpoint/2010/main" val="3788184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F3297-4B6E-4D84-95C0-6D5B1DEAE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860941" cy="4023360"/>
          </a:xfrm>
        </p:spPr>
        <p:txBody>
          <a:bodyPr>
            <a:normAutofit/>
          </a:bodyPr>
          <a:lstStyle/>
          <a:p>
            <a:r>
              <a:rPr lang="en-US" sz="2800" b="1" dirty="0"/>
              <a:t>Hypervigilance</a:t>
            </a:r>
          </a:p>
          <a:p>
            <a:r>
              <a:rPr lang="en-US" sz="2800" dirty="0"/>
              <a:t>Necessary method of viewing world from threat-based perspective</a:t>
            </a:r>
          </a:p>
          <a:p>
            <a:r>
              <a:rPr lang="en-US" sz="2800" dirty="0"/>
              <a:t>Helpful: can keep you alive and make you a better cop</a:t>
            </a:r>
          </a:p>
          <a:p>
            <a:r>
              <a:rPr lang="en-US" sz="2800" dirty="0"/>
              <a:t>Harmful: </a:t>
            </a:r>
          </a:p>
          <a:p>
            <a:pPr lvl="1"/>
            <a:r>
              <a:rPr lang="en-US" sz="2600" dirty="0"/>
              <a:t>Physical: High pulse, respiration, blood glucose, BP from high cortisol levels</a:t>
            </a:r>
          </a:p>
          <a:p>
            <a:pPr lvl="1"/>
            <a:r>
              <a:rPr lang="en-US" sz="2600" dirty="0"/>
              <a:t>Psychological: tired, detached, isolated, apathetic, angry</a:t>
            </a:r>
          </a:p>
        </p:txBody>
      </p:sp>
    </p:spTree>
    <p:extLst>
      <p:ext uri="{BB962C8B-B14F-4D97-AF65-F5344CB8AC3E}">
        <p14:creationId xmlns:p14="http://schemas.microsoft.com/office/powerpoint/2010/main" val="2011511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62AC5-1B6C-4FA4-A19A-E2F4B693F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to Make Sure an Officer Gets to Enjoy Their Retirement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3FC3F-76FD-4637-96F7-94986F464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MPTC has identified the problem </a:t>
            </a:r>
          </a:p>
          <a:p>
            <a:pPr lvl="1"/>
            <a:r>
              <a:rPr lang="en-US" sz="2800" dirty="0"/>
              <a:t>is doing more training in health and wellness</a:t>
            </a:r>
          </a:p>
          <a:p>
            <a:r>
              <a:rPr lang="en-US" sz="3200" dirty="0"/>
              <a:t>Officers are using better self care:</a:t>
            </a:r>
          </a:p>
          <a:p>
            <a:pPr lvl="1"/>
            <a:r>
              <a:rPr lang="en-US" sz="2800" dirty="0"/>
              <a:t>nutrition, exercise, and other forms of stress resiliency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434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6DA21-7EC2-4FA3-868D-442B7C13A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Role of the Western Mass CISM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28882-5913-4D81-8535-17564F39F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150" y="1714490"/>
            <a:ext cx="11434438" cy="4856907"/>
          </a:xfrm>
        </p:spPr>
        <p:txBody>
          <a:bodyPr>
            <a:noAutofit/>
          </a:bodyPr>
          <a:lstStyle/>
          <a:p>
            <a:r>
              <a:rPr lang="en-US" sz="2400" i="1" dirty="0"/>
              <a:t>Who</a:t>
            </a:r>
            <a:r>
              <a:rPr lang="en-US" sz="2400" dirty="0"/>
              <a:t> are we?</a:t>
            </a:r>
          </a:p>
          <a:p>
            <a:pPr lvl="1"/>
            <a:r>
              <a:rPr lang="en-US" sz="2400" dirty="0"/>
              <a:t>Trained peer mentors from fire, police, EMS, as well as religious and clinical support</a:t>
            </a:r>
          </a:p>
          <a:p>
            <a:r>
              <a:rPr lang="en-US" sz="2400" i="1" dirty="0"/>
              <a:t>What</a:t>
            </a:r>
            <a:r>
              <a:rPr lang="en-US" sz="2400" dirty="0"/>
              <a:t> we do: </a:t>
            </a:r>
          </a:p>
          <a:p>
            <a:pPr lvl="1"/>
            <a:r>
              <a:rPr lang="en-US" sz="2400" dirty="0"/>
              <a:t>Provide interventions to first responders experiencing critical incidents such as officer involved deaths, death of a child, high media coverage incidents, active shooters, etc. </a:t>
            </a:r>
          </a:p>
          <a:p>
            <a:pPr lvl="1"/>
            <a:r>
              <a:rPr lang="en-US" sz="2400" dirty="0"/>
              <a:t>Group debriefings and one-on-one peer support </a:t>
            </a:r>
          </a:p>
          <a:p>
            <a:r>
              <a:rPr lang="en-US" sz="2400" i="1" dirty="0"/>
              <a:t>Why</a:t>
            </a:r>
            <a:r>
              <a:rPr lang="en-US" sz="2400" dirty="0"/>
              <a:t> the use the Team? </a:t>
            </a:r>
          </a:p>
          <a:p>
            <a:pPr lvl="1"/>
            <a:r>
              <a:rPr lang="en-US" sz="2400" dirty="0"/>
              <a:t>The process can provide answers (fill in the puzzle pieces) as to what happened in an incident</a:t>
            </a:r>
          </a:p>
          <a:p>
            <a:pPr lvl="1"/>
            <a:r>
              <a:rPr lang="en-US" sz="2400" dirty="0"/>
              <a:t>Educate on the warning signs of negative stress responses</a:t>
            </a:r>
          </a:p>
          <a:p>
            <a:r>
              <a:rPr lang="en-US" sz="2400" i="1" dirty="0"/>
              <a:t>How</a:t>
            </a:r>
            <a:r>
              <a:rPr lang="en-US" sz="2400" dirty="0"/>
              <a:t>: contact Western Mass EMS </a:t>
            </a:r>
          </a:p>
        </p:txBody>
      </p:sp>
    </p:spTree>
    <p:extLst>
      <p:ext uri="{BB962C8B-B14F-4D97-AF65-F5344CB8AC3E}">
        <p14:creationId xmlns:p14="http://schemas.microsoft.com/office/powerpoint/2010/main" val="2506874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F4777-5AB0-4FF3-839B-70E62BAAD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D321E-54A6-45FE-85EE-F458A981C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57412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Western Mass CISM Team</a:t>
            </a:r>
          </a:p>
          <a:p>
            <a:r>
              <a:rPr lang="en-US" sz="2400" dirty="0"/>
              <a:t>McLean Hospital’s LEADER (law enforcement active duty emergency responder) Program</a:t>
            </a:r>
          </a:p>
          <a:p>
            <a:pPr lvl="1"/>
            <a:r>
              <a:rPr lang="en-US" sz="2000" dirty="0"/>
              <a:t>Specialized mental health and addiction treatment for men and women in uniform </a:t>
            </a:r>
          </a:p>
          <a:p>
            <a:pPr lvl="1"/>
            <a:r>
              <a:rPr lang="en-US" sz="2000" dirty="0"/>
              <a:t>508-876-7924</a:t>
            </a:r>
          </a:p>
          <a:p>
            <a:r>
              <a:rPr lang="en-US" sz="2400" dirty="0"/>
              <a:t>On-Site Academy at Windy Hi Farm</a:t>
            </a:r>
          </a:p>
          <a:p>
            <a:pPr lvl="1"/>
            <a:r>
              <a:rPr lang="en-US" sz="2000" dirty="0"/>
              <a:t>Non-profit residential treatment center for police, fire, EMS personnel who are temporarily overwhelmed by stress in their jobs due to critical incidents</a:t>
            </a:r>
          </a:p>
          <a:p>
            <a:pPr lvl="1"/>
            <a:r>
              <a:rPr lang="en-US" sz="2000" dirty="0"/>
              <a:t>978-874-0177</a:t>
            </a:r>
          </a:p>
          <a:p>
            <a:r>
              <a:rPr lang="en-US" sz="2400" dirty="0"/>
              <a:t>Brattleboro Retreat</a:t>
            </a:r>
          </a:p>
          <a:p>
            <a:pPr lvl="1"/>
            <a:r>
              <a:rPr lang="en-US" sz="2000" dirty="0"/>
              <a:t>Specialized treatment program for uniformed personnel</a:t>
            </a:r>
          </a:p>
          <a:p>
            <a:pPr lvl="1"/>
            <a:r>
              <a:rPr lang="en-US" sz="2000" dirty="0"/>
              <a:t>800 RETREAT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64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EFBF2-B014-45A5-8101-D58E3D5DE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</a:t>
            </a:r>
            <a:r>
              <a:rPr lang="en-US" dirty="0"/>
              <a:t>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D7AA7-83E1-43C4-89BF-B2B473A38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1. Why We Are Here</a:t>
            </a:r>
          </a:p>
          <a:p>
            <a:r>
              <a:rPr lang="en-US" sz="2800" dirty="0"/>
              <a:t>2. The Gilmartin Statistics</a:t>
            </a:r>
          </a:p>
          <a:p>
            <a:r>
              <a:rPr lang="en-US" sz="2800" dirty="0"/>
              <a:t>3. Stress and Critical Incident Stress</a:t>
            </a:r>
          </a:p>
          <a:p>
            <a:r>
              <a:rPr lang="en-US" sz="2800" dirty="0"/>
              <a:t>4. Stress Resiliency </a:t>
            </a:r>
          </a:p>
          <a:p>
            <a:r>
              <a:rPr lang="en-US" sz="2800" dirty="0"/>
              <a:t>5. Western Mass Critical Incident Stress Management Team</a:t>
            </a:r>
          </a:p>
          <a:p>
            <a:r>
              <a:rPr lang="en-US" sz="2800" dirty="0"/>
              <a:t>6. Resources</a:t>
            </a:r>
          </a:p>
        </p:txBody>
      </p:sp>
    </p:spTree>
    <p:extLst>
      <p:ext uri="{BB962C8B-B14F-4D97-AF65-F5344CB8AC3E}">
        <p14:creationId xmlns:p14="http://schemas.microsoft.com/office/powerpoint/2010/main" val="1599335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8C118-15E2-41E7-B07C-4FE645981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We Are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42D72-E7DD-4AA6-B077-A1E3AF3FC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603489" cy="4023360"/>
          </a:xfrm>
        </p:spPr>
        <p:txBody>
          <a:bodyPr/>
          <a:lstStyle/>
          <a:p>
            <a:r>
              <a:rPr lang="en-US" sz="3200" dirty="0"/>
              <a:t>In this CIT class, you are learning about taking care of others.</a:t>
            </a:r>
          </a:p>
          <a:p>
            <a:r>
              <a:rPr lang="en-US" sz="3200" dirty="0"/>
              <a:t>It’s inevitable that you will care for a fellow officer.</a:t>
            </a:r>
          </a:p>
          <a:p>
            <a:r>
              <a:rPr lang="en-US" sz="3200" dirty="0"/>
              <a:t>How to apply what you learn here to help another officer.</a:t>
            </a:r>
          </a:p>
          <a:p>
            <a:endParaRPr lang="en-US" sz="3200" dirty="0"/>
          </a:p>
          <a:p>
            <a:r>
              <a:rPr lang="en-US" sz="3200" dirty="0"/>
              <a:t>The Lynne Fuller story.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559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AD3C9-09C9-42BB-B9EA-8DBF343F2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Gilmartin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9FF21-8DEF-4A7A-84AB-C0441F951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17" y="1845734"/>
            <a:ext cx="7039991" cy="3587400"/>
          </a:xfrm>
        </p:spPr>
        <p:txBody>
          <a:bodyPr>
            <a:normAutofit/>
          </a:bodyPr>
          <a:lstStyle/>
          <a:p>
            <a:r>
              <a:rPr lang="en-US" sz="2800" dirty="0"/>
              <a:t>In the 1970’s, many officers were being killed in the line of duty</a:t>
            </a:r>
          </a:p>
          <a:p>
            <a:pPr lvl="1"/>
            <a:r>
              <a:rPr lang="en-US" sz="2400" dirty="0"/>
              <a:t>Alarming</a:t>
            </a:r>
          </a:p>
          <a:p>
            <a:pPr lvl="1"/>
            <a:r>
              <a:rPr lang="en-US" sz="2400" dirty="0"/>
              <a:t>Police training changed</a:t>
            </a:r>
          </a:p>
          <a:p>
            <a:pPr lvl="2"/>
            <a:r>
              <a:rPr lang="en-US" sz="2400" dirty="0"/>
              <a:t>Better DT, firearms, etc. </a:t>
            </a:r>
          </a:p>
          <a:p>
            <a:pPr lvl="2"/>
            <a:r>
              <a:rPr lang="en-US" sz="2400" dirty="0"/>
              <a:t>Newhall case was key in these changes</a:t>
            </a:r>
          </a:p>
          <a:p>
            <a:r>
              <a:rPr lang="en-US" sz="2800" dirty="0"/>
              <a:t>These changes led to significant decreases in line of duty deaths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CE44822-9D78-4510-8562-3B94E76386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130287"/>
              </p:ext>
            </p:extLst>
          </p:nvPr>
        </p:nvGraphicFramePr>
        <p:xfrm>
          <a:off x="7510508" y="2432481"/>
          <a:ext cx="4021585" cy="2898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5112">
                  <a:extLst>
                    <a:ext uri="{9D8B030D-6E8A-4147-A177-3AD203B41FA5}">
                      <a16:colId xmlns:a16="http://schemas.microsoft.com/office/drawing/2014/main" val="1365946317"/>
                    </a:ext>
                  </a:extLst>
                </a:gridCol>
                <a:gridCol w="2356473">
                  <a:extLst>
                    <a:ext uri="{9D8B030D-6E8A-4147-A177-3AD203B41FA5}">
                      <a16:colId xmlns:a16="http://schemas.microsoft.com/office/drawing/2014/main" val="1416882420"/>
                    </a:ext>
                  </a:extLst>
                </a:gridCol>
              </a:tblGrid>
              <a:tr h="41404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Line of Duty Deaths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915941"/>
                  </a:ext>
                </a:extLst>
              </a:tr>
              <a:tr h="414042">
                <a:tc>
                  <a:txBody>
                    <a:bodyPr/>
                    <a:lstStyle/>
                    <a:p>
                      <a:r>
                        <a:rPr lang="en-US" dirty="0"/>
                        <a:t>1970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584253"/>
                  </a:ext>
                </a:extLst>
              </a:tr>
              <a:tr h="414042">
                <a:tc>
                  <a:txBody>
                    <a:bodyPr/>
                    <a:lstStyle/>
                    <a:p>
                      <a:r>
                        <a:rPr lang="en-US" dirty="0"/>
                        <a:t>1980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3724262"/>
                  </a:ext>
                </a:extLst>
              </a:tr>
              <a:tr h="414042">
                <a:tc>
                  <a:txBody>
                    <a:bodyPr/>
                    <a:lstStyle/>
                    <a:p>
                      <a:r>
                        <a:rPr lang="en-US" dirty="0"/>
                        <a:t>1990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133593"/>
                  </a:ext>
                </a:extLst>
              </a:tr>
              <a:tr h="414042">
                <a:tc>
                  <a:txBody>
                    <a:bodyPr/>
                    <a:lstStyle/>
                    <a:p>
                      <a:r>
                        <a:rPr lang="en-US" dirty="0"/>
                        <a:t>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409100"/>
                  </a:ext>
                </a:extLst>
              </a:tr>
              <a:tr h="414042">
                <a:tc>
                  <a:txBody>
                    <a:bodyPr/>
                    <a:lstStyle/>
                    <a:p>
                      <a:r>
                        <a:rPr lang="en-US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2954575"/>
                  </a:ext>
                </a:extLst>
              </a:tr>
              <a:tr h="414042">
                <a:tc>
                  <a:txBody>
                    <a:bodyPr/>
                    <a:lstStyle/>
                    <a:p>
                      <a:r>
                        <a:rPr lang="en-US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872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2041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F58E0-27AD-41EA-9841-E31B92699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Our </a:t>
            </a:r>
            <a:r>
              <a:rPr lang="en-US" sz="2800" b="1" dirty="0"/>
              <a:t>new crisis </a:t>
            </a:r>
            <a:r>
              <a:rPr lang="en-US" sz="2800" dirty="0"/>
              <a:t>is officer death by suicide</a:t>
            </a:r>
          </a:p>
          <a:p>
            <a:pPr lvl="1"/>
            <a:r>
              <a:rPr lang="en-US" sz="2400" dirty="0"/>
              <a:t>In 2020, 116 officers died by suicide</a:t>
            </a:r>
          </a:p>
          <a:p>
            <a:pPr lvl="1"/>
            <a:r>
              <a:rPr lang="en-US" sz="2400" dirty="0"/>
              <a:t>2021, 150 officers died by suicide</a:t>
            </a:r>
          </a:p>
          <a:p>
            <a:r>
              <a:rPr lang="en-US" sz="2800" dirty="0"/>
              <a:t>National estimates show that the average police officer will encounter 178 critical incidents in their career.</a:t>
            </a:r>
          </a:p>
          <a:p>
            <a:r>
              <a:rPr lang="en-US" sz="2800" dirty="0"/>
              <a:t>When officers died of tactical errors, we improved training and deaths decreased. </a:t>
            </a:r>
          </a:p>
          <a:p>
            <a:r>
              <a:rPr lang="en-US" sz="2800" dirty="0"/>
              <a:t>Need to address this current crisis of officer death by suicide.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201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B3EE3-365C-4CC9-8616-ECBF131B4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Stress and Critical Incident Stress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D2D17-7490-4F29-8655-049C77742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0"/>
            <a:ext cx="10781042" cy="4610174"/>
          </a:xfrm>
        </p:spPr>
        <p:txBody>
          <a:bodyPr>
            <a:normAutofit lnSpcReduction="10000"/>
          </a:bodyPr>
          <a:lstStyle/>
          <a:p>
            <a:r>
              <a:rPr lang="en-US" sz="2800" b="1" dirty="0"/>
              <a:t>Stress</a:t>
            </a:r>
            <a:r>
              <a:rPr lang="en-US" sz="2800" dirty="0"/>
              <a:t> </a:t>
            </a:r>
          </a:p>
          <a:p>
            <a:pPr lvl="1"/>
            <a:r>
              <a:rPr lang="en-US" sz="2400" dirty="0"/>
              <a:t>A state of worry or mental tension caused by a difficult situation</a:t>
            </a:r>
          </a:p>
          <a:p>
            <a:pPr lvl="1"/>
            <a:r>
              <a:rPr lang="en-US" sz="2400" dirty="0"/>
              <a:t>Can be positive or negative</a:t>
            </a:r>
          </a:p>
          <a:p>
            <a:pPr lvl="1"/>
            <a:r>
              <a:rPr lang="en-US" sz="2400" dirty="0"/>
              <a:t> A natural human response</a:t>
            </a:r>
          </a:p>
          <a:p>
            <a:r>
              <a:rPr lang="en-US" sz="2800" b="1" dirty="0"/>
              <a:t>Critical Incident Stress</a:t>
            </a:r>
          </a:p>
          <a:p>
            <a:pPr lvl="1"/>
            <a:r>
              <a:rPr lang="en-US" sz="2400" dirty="0"/>
              <a:t>A range of physical and psychological symptoms that might be experienced as a result of being involved in a traumatic critical incident</a:t>
            </a:r>
          </a:p>
          <a:p>
            <a:pPr lvl="1"/>
            <a:r>
              <a:rPr lang="en-US" sz="2400" dirty="0"/>
              <a:t>Typically negative</a:t>
            </a:r>
          </a:p>
          <a:p>
            <a:pPr lvl="1"/>
            <a:r>
              <a:rPr lang="en-US" sz="2400" dirty="0"/>
              <a:t>Also a natural human response</a:t>
            </a:r>
          </a:p>
          <a:p>
            <a:r>
              <a:rPr lang="en-US" sz="2800" dirty="0"/>
              <a:t>The difference is the CAUSE and HOW OFTEN it happens</a:t>
            </a:r>
            <a:r>
              <a:rPr lang="en-US" sz="2600" dirty="0"/>
              <a:t>	</a:t>
            </a:r>
          </a:p>
          <a:p>
            <a:r>
              <a:rPr lang="en-US" sz="2800" dirty="0"/>
              <a:t>Backpack Analogy</a:t>
            </a:r>
          </a:p>
        </p:txBody>
      </p:sp>
    </p:spTree>
    <p:extLst>
      <p:ext uri="{BB962C8B-B14F-4D97-AF65-F5344CB8AC3E}">
        <p14:creationId xmlns:p14="http://schemas.microsoft.com/office/powerpoint/2010/main" val="3234671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2C495-9E0B-4584-9C81-67175DDC8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Impact of CIS on an Officer’s Career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4CEF12-28F1-4C57-8604-09AA0FD6A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80/10/10 Rule</a:t>
            </a:r>
          </a:p>
          <a:p>
            <a:pPr lvl="1"/>
            <a:r>
              <a:rPr lang="en-US" sz="2800" dirty="0"/>
              <a:t>By the end of their career: </a:t>
            </a:r>
          </a:p>
          <a:p>
            <a:pPr lvl="2"/>
            <a:r>
              <a:rPr lang="en-US" sz="2800" b="1" dirty="0"/>
              <a:t>80% </a:t>
            </a:r>
            <a:r>
              <a:rPr lang="en-US" sz="2800" dirty="0"/>
              <a:t>of officers end up with health concerns, but do not have work, psychological, or self-harm issues</a:t>
            </a:r>
          </a:p>
          <a:p>
            <a:pPr lvl="2"/>
            <a:r>
              <a:rPr lang="en-US" sz="2800" b="1" dirty="0"/>
              <a:t>10% </a:t>
            </a:r>
            <a:r>
              <a:rPr lang="en-US" sz="2800" dirty="0"/>
              <a:t>of officers have an incident at work due to substance abuse, domestic violence, or another inappropriate response due to a critical incident</a:t>
            </a:r>
          </a:p>
          <a:p>
            <a:pPr lvl="2"/>
            <a:r>
              <a:rPr lang="en-US" sz="2800" b="1" dirty="0"/>
              <a:t>10%</a:t>
            </a:r>
            <a:r>
              <a:rPr lang="en-US" sz="2800" dirty="0"/>
              <a:t> develop a career ending problem: substance abuse, suicide, significant mental health concern</a:t>
            </a:r>
          </a:p>
        </p:txBody>
      </p:sp>
    </p:spTree>
    <p:extLst>
      <p:ext uri="{BB962C8B-B14F-4D97-AF65-F5344CB8AC3E}">
        <p14:creationId xmlns:p14="http://schemas.microsoft.com/office/powerpoint/2010/main" val="3640745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52E28-00A8-40A3-967D-503D6FDC0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Officers Deal with Stress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7367C-8605-49E1-BECA-391EC3E5E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665633" cy="4023360"/>
          </a:xfrm>
        </p:spPr>
        <p:txBody>
          <a:bodyPr/>
          <a:lstStyle/>
          <a:p>
            <a:r>
              <a:rPr lang="en-US" sz="2800" dirty="0"/>
              <a:t>Ask a cop these same questions when they start and end their career. </a:t>
            </a:r>
          </a:p>
          <a:p>
            <a:r>
              <a:rPr lang="en-US" sz="2800" dirty="0"/>
              <a:t>Answers tell you how the job affected the person.</a:t>
            </a:r>
          </a:p>
          <a:p>
            <a:endParaRPr lang="en-US" sz="2800" dirty="0"/>
          </a:p>
          <a:p>
            <a:r>
              <a:rPr lang="en-US" sz="2800" dirty="0"/>
              <a:t>1. How do you see the world differently as a cop?</a:t>
            </a:r>
          </a:p>
          <a:p>
            <a:r>
              <a:rPr lang="en-US" sz="2800" dirty="0"/>
              <a:t>2. How do you look at people differently?</a:t>
            </a:r>
          </a:p>
          <a:p>
            <a:r>
              <a:rPr lang="en-US" sz="2800" dirty="0"/>
              <a:t>3. How do you read situations differently?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890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B23E6-F5E2-4ED6-BA36-250EB682C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Coping Mechanisms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D6A4F-D868-4B40-AB6F-68B812CA2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131734"/>
          </a:xfrm>
        </p:spPr>
        <p:txBody>
          <a:bodyPr>
            <a:normAutofit lnSpcReduction="10000"/>
          </a:bodyPr>
          <a:lstStyle/>
          <a:p>
            <a:r>
              <a:rPr lang="en-US" sz="2800" b="1" dirty="0"/>
              <a:t>Cynicism</a:t>
            </a:r>
          </a:p>
          <a:p>
            <a:pPr lvl="1"/>
            <a:r>
              <a:rPr lang="en-US" sz="2400" dirty="0"/>
              <a:t>contemptuously distrustful of human nature and motives</a:t>
            </a:r>
          </a:p>
          <a:p>
            <a:r>
              <a:rPr lang="en-US" sz="2800" b="1" dirty="0"/>
              <a:t>Cynicism ratio</a:t>
            </a:r>
          </a:p>
          <a:p>
            <a:pPr lvl="1"/>
            <a:r>
              <a:rPr lang="en-US" sz="2400" dirty="0"/>
              <a:t>number of times you say bull shit in a day</a:t>
            </a:r>
          </a:p>
          <a:p>
            <a:r>
              <a:rPr lang="en-US" sz="2800" dirty="0"/>
              <a:t>Helpful: can keep you alive and make you a better cop</a:t>
            </a:r>
          </a:p>
          <a:p>
            <a:r>
              <a:rPr lang="en-US" sz="2800" dirty="0"/>
              <a:t>Harmful: </a:t>
            </a:r>
          </a:p>
          <a:p>
            <a:pPr lvl="1"/>
            <a:r>
              <a:rPr lang="en-US" sz="2600" dirty="0"/>
              <a:t>Hard to maintain a normal social and family life</a:t>
            </a:r>
          </a:p>
          <a:p>
            <a:pPr lvl="1"/>
            <a:r>
              <a:rPr lang="en-US" sz="2600" dirty="0"/>
              <a:t>Hard to have healthy interaction with others</a:t>
            </a:r>
          </a:p>
          <a:p>
            <a:pPr lvl="1"/>
            <a:r>
              <a:rPr lang="en-US" sz="2600" dirty="0"/>
              <a:t>High cost to personal life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56139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78</TotalTime>
  <Words>761</Words>
  <Application>Microsoft Office PowerPoint</Application>
  <PresentationFormat>Widescreen</PresentationFormat>
  <Paragraphs>109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Calibri</vt:lpstr>
      <vt:lpstr>Calibri Light</vt:lpstr>
      <vt:lpstr>Retrospect</vt:lpstr>
      <vt:lpstr>Officer Wellness  </vt:lpstr>
      <vt:lpstr>Introduction  </vt:lpstr>
      <vt:lpstr>Why We Are Here</vt:lpstr>
      <vt:lpstr>The Gilmartin Statistics</vt:lpstr>
      <vt:lpstr>PowerPoint Presentation</vt:lpstr>
      <vt:lpstr>Stress and Critical Incident Stress</vt:lpstr>
      <vt:lpstr>The Impact of CIS on an Officer’s Career</vt:lpstr>
      <vt:lpstr>How Officers Deal with Stress</vt:lpstr>
      <vt:lpstr>Coping Mechanisms</vt:lpstr>
      <vt:lpstr>PowerPoint Presentation</vt:lpstr>
      <vt:lpstr>How to Make Sure an Officer Gets to Enjoy Their Retirement</vt:lpstr>
      <vt:lpstr>The Role of the Western Mass CISM Team</vt:lpstr>
      <vt:lpstr>Resources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Officer Wellness  </dc:title>
  <dc:creator>Erika Hamilton</dc:creator>
  <cp:lastModifiedBy>Erika Hamilton</cp:lastModifiedBy>
  <cp:revision>10</cp:revision>
  <dcterms:created xsi:type="dcterms:W3CDTF">2023-12-04T23:11:36Z</dcterms:created>
  <dcterms:modified xsi:type="dcterms:W3CDTF">2023-12-05T00:30:30Z</dcterms:modified>
</cp:coreProperties>
</file>